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8" r:id="rId4"/>
    <p:sldId id="266" r:id="rId5"/>
    <p:sldId id="257" r:id="rId6"/>
    <p:sldId id="259" r:id="rId7"/>
    <p:sldId id="268" r:id="rId8"/>
    <p:sldId id="270" r:id="rId9"/>
    <p:sldId id="263" r:id="rId10"/>
    <p:sldId id="261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88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A337-5A7D-C84B-8147-AF69A463EE30}" type="datetimeFigureOut">
              <a:rPr lang="en-US" smtClean="0"/>
              <a:t>3/9/12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6306-EEC9-FD41-AD1C-CE375AB7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6306-EEC9-FD41-AD1C-CE375AB71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6306-EEC9-FD41-AD1C-CE375AB71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7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gif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457" y="1357640"/>
            <a:ext cx="6185406" cy="1521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Investigation on Chinese Tone Learning Strategies</a:t>
            </a:r>
            <a:br>
              <a:rPr lang="en-US" sz="2000" dirty="0" smtClean="0"/>
            </a:br>
            <a:r>
              <a:rPr lang="zh-CN" altLang="en-US" sz="2000" dirty="0" smtClean="0"/>
              <a:t>中文声调学习策略研究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                                                     										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——</a:t>
            </a:r>
            <a:r>
              <a:rPr lang="en-US" sz="1600" dirty="0" err="1" smtClean="0">
                <a:solidFill>
                  <a:schemeClr val="tx1"/>
                </a:solidFill>
              </a:rPr>
              <a:t>wú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sīsī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						 	</a:t>
            </a:r>
            <a:r>
              <a:rPr lang="en-US" sz="1600" dirty="0" smtClean="0">
                <a:solidFill>
                  <a:schemeClr val="tx1"/>
                </a:solidFill>
              </a:rPr>
              <a:t>                             </a:t>
            </a:r>
            <a:r>
              <a:rPr lang="zh-CN" altLang="en-US" sz="1600" dirty="0" smtClean="0">
                <a:solidFill>
                  <a:schemeClr val="tx1"/>
                </a:solidFill>
              </a:rPr>
              <a:t>吴思思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peop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7" y="4273828"/>
            <a:ext cx="2311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051" y="1163750"/>
            <a:ext cx="2897928" cy="29993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Criteria for analyzing textbooks </a:t>
            </a:r>
            <a:endParaRPr lang="en-US" altLang="zh-CN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Tone representations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Ways of introducing the concept of tones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Types of practices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3740" y="713128"/>
            <a:ext cx="319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textbooks</a:t>
            </a:r>
            <a:endParaRPr lang="en-US" dirty="0"/>
          </a:p>
        </p:txBody>
      </p:sp>
      <p:pic>
        <p:nvPicPr>
          <p:cNvPr id="7" name="Picture 6" descr="Gesture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75" y="4999403"/>
            <a:ext cx="3019473" cy="1114138"/>
          </a:xfrm>
          <a:prstGeom prst="rect">
            <a:avLst/>
          </a:prstGeom>
        </p:spPr>
      </p:pic>
      <p:pic>
        <p:nvPicPr>
          <p:cNvPr id="9" name="Picture 8" descr="400px-Taiwanese-Figure_of_the_To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0" y="4743372"/>
            <a:ext cx="3104548" cy="986964"/>
          </a:xfrm>
          <a:prstGeom prst="rect">
            <a:avLst/>
          </a:prstGeom>
        </p:spPr>
      </p:pic>
      <p:pic>
        <p:nvPicPr>
          <p:cNvPr id="10" name="Picture 9" descr="monosyllabl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3" y="843050"/>
            <a:ext cx="2117453" cy="1235181"/>
          </a:xfrm>
          <a:prstGeom prst="rect">
            <a:avLst/>
          </a:prstGeom>
        </p:spPr>
      </p:pic>
      <p:pic>
        <p:nvPicPr>
          <p:cNvPr id="11" name="Picture 10" descr="tone 欢迎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69" y="830363"/>
            <a:ext cx="2075570" cy="18864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30" y="3284636"/>
            <a:ext cx="4004884" cy="159012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06" y="2177056"/>
            <a:ext cx="1714300" cy="110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6104" y="1508200"/>
            <a:ext cx="3382815" cy="4412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From interviewing the teacher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Music!!!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Listen before speak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Ability to distinguish tones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intonations in </a:t>
            </a:r>
            <a:r>
              <a:rPr lang="en-US" dirty="0" smtClean="0"/>
              <a:t>English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Pitch range practice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Teach tone1,3 before tone2,4.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Effective feedback and error correction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Practice </a:t>
            </a:r>
            <a:r>
              <a:rPr lang="en-US" dirty="0"/>
              <a:t>makes Perfect!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48502" y="1639584"/>
            <a:ext cx="2521894" cy="37721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smtClean="0"/>
              <a:t>interviewing students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Music!!!!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Motivation (no correction at the beginning)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Talk to </a:t>
            </a:r>
            <a:r>
              <a:rPr lang="en-US" dirty="0" err="1" smtClean="0"/>
              <a:t>nativespeaks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one-on-one practice with teachers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Tongue </a:t>
            </a:r>
            <a:r>
              <a:rPr lang="en-US" altLang="zh-CN" dirty="0" smtClean="0"/>
              <a:t>Twister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42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Learner </a:t>
            </a:r>
            <a:r>
              <a:rPr lang="en-US" altLang="zh-CN" sz="2000" b="1" dirty="0" smtClean="0"/>
              <a:t>T</a:t>
            </a:r>
            <a:r>
              <a:rPr lang="en-US" sz="2000" b="1" dirty="0" smtClean="0"/>
              <a:t>raining 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03" y="2212441"/>
            <a:ext cx="2368626" cy="286232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Meta-Cognitive </a:t>
            </a:r>
            <a:r>
              <a:rPr lang="zh-CN" altLang="en-US" sz="2000" dirty="0" smtClean="0"/>
              <a:t>元认知</a:t>
            </a:r>
            <a:endParaRPr lang="en-US" altLang="zh-CN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Cognitive  </a:t>
            </a:r>
            <a:r>
              <a:rPr lang="zh-CN" altLang="en-US" sz="2000" dirty="0" smtClean="0"/>
              <a:t>认知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Learning styles </a:t>
            </a:r>
            <a:r>
              <a:rPr lang="zh-CN" altLang="en-US" sz="2000" dirty="0" smtClean="0"/>
              <a:t>学习风格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Affective  </a:t>
            </a:r>
            <a:r>
              <a:rPr lang="zh-CN" altLang="en-US" sz="2000" dirty="0" smtClean="0"/>
              <a:t>情感</a:t>
            </a:r>
            <a:endParaRPr lang="en-US" sz="20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		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50568" y="2020066"/>
            <a:ext cx="3711243" cy="36933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认识阶段</a:t>
            </a:r>
            <a:endParaRPr lang="en-US" altLang="zh-CN" dirty="0" smtClean="0"/>
          </a:p>
          <a:p>
            <a:r>
              <a:rPr lang="zh-CN" altLang="en-US" dirty="0" smtClean="0"/>
              <a:t>视觉／听觉／肢体等学习法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练习阶段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大声朗读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听力练习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复读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强化阶段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纠错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一对一练习</a:t>
            </a:r>
            <a:endParaRPr lang="en-US" altLang="zh-CN" dirty="0"/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6829" y="312038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916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Tones in Mandarin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33128"/>
            <a:ext cx="6196405" cy="36038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8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817583"/>
            <a:ext cx="3623400" cy="999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the </a:t>
            </a:r>
            <a:r>
              <a:rPr lang="en-US" sz="2400" dirty="0"/>
              <a:t>t</a:t>
            </a:r>
            <a:r>
              <a:rPr lang="en-US" sz="2400" dirty="0" smtClean="0"/>
              <a:t>ones in Chinese?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4957" y="837778"/>
            <a:ext cx="2864387" cy="1467128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 pitch patterns</a:t>
            </a:r>
          </a:p>
          <a:p>
            <a:r>
              <a:rPr lang="en-US" sz="2000" dirty="0" smtClean="0"/>
              <a:t> carry lexical meanings</a:t>
            </a:r>
          </a:p>
          <a:p>
            <a:r>
              <a:rPr lang="en-US" sz="2000" dirty="0"/>
              <a:t> represented by diacritics</a:t>
            </a:r>
            <a:r>
              <a:rPr lang="zh-CN" altLang="en-US" sz="2000" dirty="0"/>
              <a:t> </a:t>
            </a:r>
            <a:endParaRPr lang="en-US" altLang="zh-CN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five 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Tones-in-Mandarin-Chine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7" y="2385117"/>
            <a:ext cx="7236116" cy="29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115" y="959916"/>
            <a:ext cx="6166330" cy="4634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Learning Strategy?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091" y="4467075"/>
            <a:ext cx="6104883" cy="85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</a:t>
            </a:r>
            <a:r>
              <a:rPr lang="en-US" sz="1600" dirty="0" smtClean="0"/>
              <a:t>he conscious or semi-conscious thoughts and behaviors used by learners to improve their target language</a:t>
            </a:r>
            <a:r>
              <a:rPr lang="en-US" sz="1600" dirty="0" smtClean="0"/>
              <a:t> (</a:t>
            </a:r>
            <a:r>
              <a:rPr lang="en-US" altLang="zh-CN" sz="1600" dirty="0" smtClean="0"/>
              <a:t>Cohen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2003</a:t>
            </a:r>
            <a:r>
              <a:rPr lang="zh-CN" altLang="en-US" sz="1600" dirty="0" smtClean="0"/>
              <a:t>）</a:t>
            </a:r>
            <a:r>
              <a:rPr lang="en-US" sz="1600" dirty="0" smtClean="0"/>
              <a:t> </a:t>
            </a:r>
          </a:p>
        </p:txBody>
      </p:sp>
      <p:pic>
        <p:nvPicPr>
          <p:cNvPr id="5" name="Picture 4" descr="乌鸦喝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98" y="1565666"/>
            <a:ext cx="3711243" cy="250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61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325" y="708096"/>
            <a:ext cx="3285566" cy="715237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Why this topic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zh-CN" altLang="en-US" sz="2400" dirty="0" smtClean="0"/>
              <a:t>为什么研究声调？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62743"/>
            <a:ext cx="6196405" cy="39603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9176" y="1631358"/>
            <a:ext cx="4368101" cy="11934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x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iǎojiě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,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LucidaSansUnicode"/>
              </a:rPr>
              <a:t>shuì</a:t>
            </a:r>
            <a:r>
              <a:rPr lang="en-US" sz="1600" dirty="0" smtClean="0">
                <a:solidFill>
                  <a:schemeClr val="tx1"/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LucidaSansUnicode"/>
              </a:rPr>
              <a:t>jiào</a:t>
            </a:r>
            <a:r>
              <a:rPr lang="en-US" sz="1600" dirty="0" smtClean="0">
                <a:solidFill>
                  <a:schemeClr val="tx1"/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yī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wǎn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duō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shǎo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qián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?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x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iǎojiě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LucidaSansUnicode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latin typeface="LucidaSansUnicode"/>
              </a:rPr>
              <a:t>huǐ</a:t>
            </a:r>
            <a:r>
              <a:rPr lang="en-US" sz="1600" dirty="0" smtClean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LucidaSansUnicode"/>
              </a:rPr>
              <a:t>jiǎo</a:t>
            </a:r>
            <a:r>
              <a:rPr lang="en-US" sz="1600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yī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wǎn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duō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shǎo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qián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SansUnicode"/>
              </a:rPr>
              <a:t> ?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26325" y="3478121"/>
            <a:ext cx="3382815" cy="1510922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LucidaSansUnicode"/>
              </a:rPr>
              <a:t>Lǎoshī</a:t>
            </a:r>
            <a:r>
              <a:rPr lang="en-US" dirty="0" smtClean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LucidaSansUnicode"/>
              </a:rPr>
              <a:t>wǒ</a:t>
            </a:r>
            <a:r>
              <a:rPr lang="en-US" dirty="0" smtClean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xiǎng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wèn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SansUnicode"/>
              </a:rPr>
              <a:t>nǐ</a:t>
            </a:r>
            <a:endParaRPr lang="en-US" dirty="0" smtClean="0">
              <a:solidFill>
                <a:srgbClr val="000000"/>
              </a:solidFill>
              <a:latin typeface="LucidaSansUnicode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LucidaSansUnicode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LucidaSansUnicode"/>
              </a:rPr>
              <a:t>Lǎoshī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Wǒ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xiǎng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wěn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nǐ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5517601" y="1412385"/>
            <a:ext cx="2572691" cy="385394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/>
              <a:t>前期的声调研究</a:t>
            </a:r>
            <a:endParaRPr lang="en-US" altLang="zh-CN" sz="1600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/>
              <a:t>Miracle 1989</a:t>
            </a:r>
            <a:r>
              <a:rPr lang="zh-CN" altLang="en-US" sz="1600" dirty="0"/>
              <a:t>，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Shen</a:t>
            </a:r>
            <a:r>
              <a:rPr lang="en-US" altLang="zh-CN" sz="1600" dirty="0"/>
              <a:t> 1989</a:t>
            </a:r>
            <a:r>
              <a:rPr lang="zh-CN" altLang="en-US" sz="1600" dirty="0"/>
              <a:t>，</a:t>
            </a:r>
            <a:r>
              <a:rPr lang="en-US" altLang="zh-CN" sz="1600" dirty="0"/>
              <a:t> McGinnis 1996</a:t>
            </a:r>
            <a:r>
              <a:rPr lang="zh-CN" altLang="en-US" sz="1600" dirty="0"/>
              <a:t>，</a:t>
            </a:r>
            <a:r>
              <a:rPr lang="en-US" altLang="zh-CN" sz="1600" dirty="0"/>
              <a:t> Chen 1997…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学生的声调偏差模式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中英声调对比分析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三声变调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中文声调与语调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标新立异</a:t>
            </a: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的教学方法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17257"/>
            <a:ext cx="6965245" cy="638597"/>
          </a:xfrm>
        </p:spPr>
        <p:txBody>
          <a:bodyPr>
            <a:normAutofit/>
          </a:bodyPr>
          <a:lstStyle/>
          <a:p>
            <a:r>
              <a:rPr lang="en-US" sz="2400" dirty="0"/>
              <a:t>Research </a:t>
            </a:r>
            <a:r>
              <a:rPr lang="en-US" altLang="zh-CN" sz="2400" dirty="0" smtClean="0"/>
              <a:t>P</a:t>
            </a:r>
            <a:r>
              <a:rPr lang="en-US" sz="2400" dirty="0" smtClean="0"/>
              <a:t>rocedure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930" y="1510922"/>
            <a:ext cx="7010419" cy="3963433"/>
          </a:xfrm>
          <a:ln>
            <a:solidFill>
              <a:srgbClr val="FDA02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Reviewing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en-US" altLang="zh-C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iterature</a:t>
            </a: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		</a:t>
            </a:r>
          </a:p>
          <a:p>
            <a:pPr marL="0" indent="0">
              <a:buNone/>
            </a:pP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textbooks +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interviews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	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Learner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Training materials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49322" y="2660538"/>
            <a:ext cx="416009" cy="4926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649322" y="3755409"/>
            <a:ext cx="416009" cy="7496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te 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07" y="1455200"/>
            <a:ext cx="1310879" cy="169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5" y="1510922"/>
            <a:ext cx="1430565" cy="2052901"/>
          </a:xfrm>
          <a:prstGeom prst="rect">
            <a:avLst/>
          </a:prstGeom>
        </p:spPr>
      </p:pic>
      <p:pic>
        <p:nvPicPr>
          <p:cNvPr id="8" name="Picture 7" descr="中文天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11" y="4406856"/>
            <a:ext cx="1667144" cy="2134998"/>
          </a:xfrm>
          <a:prstGeom prst="rect">
            <a:avLst/>
          </a:prstGeom>
        </p:spPr>
      </p:pic>
      <p:pic>
        <p:nvPicPr>
          <p:cNvPr id="9" name="Picture 8" descr="新实用汉语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44" y="3888897"/>
            <a:ext cx="1077836" cy="1437115"/>
          </a:xfrm>
          <a:prstGeom prst="rect">
            <a:avLst/>
          </a:prstGeom>
        </p:spPr>
      </p:pic>
      <p:pic>
        <p:nvPicPr>
          <p:cNvPr id="10" name="Picture 9" descr="今日汉语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78" y="2486303"/>
            <a:ext cx="1270000" cy="1739900"/>
          </a:xfrm>
          <a:prstGeom prst="rect">
            <a:avLst/>
          </a:prstGeom>
        </p:spPr>
      </p:pic>
      <p:pic>
        <p:nvPicPr>
          <p:cNvPr id="11" name="Picture 10" descr="basic-spoken-chinese-practice-essentials-vol-1-cornelius-c-kubler-paperback-cover-ar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2" y="2857615"/>
            <a:ext cx="1356465" cy="174984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2649322" y="1904195"/>
            <a:ext cx="416009" cy="3941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291" y="1105821"/>
            <a:ext cx="6918896" cy="46641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/>
              <a:t> Cornelius C.K. (2010). An Introduction to Speaking and Listening for Beginners. </a:t>
            </a:r>
            <a:r>
              <a:rPr lang="en-US" i="1" dirty="0"/>
              <a:t>Basic spoken Chinese.</a:t>
            </a:r>
            <a:r>
              <a:rPr lang="en-US" dirty="0"/>
              <a:t> (p. 37). Singapore: Berkeley Books </a:t>
            </a:r>
            <a:r>
              <a:rPr lang="en-US" dirty="0" err="1"/>
              <a:t>Pte.Ltd</a:t>
            </a:r>
            <a:r>
              <a:rPr lang="en-US" dirty="0"/>
              <a:t>.  </a:t>
            </a:r>
            <a:endParaRPr lang="zh-CN" altLang="en-US" dirty="0"/>
          </a:p>
          <a:p>
            <a:r>
              <a:rPr lang="en-US" dirty="0"/>
              <a:t>Cohen, A.D. (2003). The learner’s side of foreign language learning. International Review of Applied </a:t>
            </a:r>
            <a:r>
              <a:rPr lang="en-US" dirty="0" err="1"/>
              <a:t>Linguisitics</a:t>
            </a:r>
            <a:r>
              <a:rPr lang="en-US" dirty="0"/>
              <a:t> in Language Teaching. 41,4: p. 280-291. </a:t>
            </a:r>
            <a:endParaRPr lang="zh-CN" altLang="en-US" dirty="0"/>
          </a:p>
          <a:p>
            <a:r>
              <a:rPr lang="en-US" dirty="0"/>
              <a:t>Chen, G.T. (1974). Pitch Range of English and Chinese Speakers. </a:t>
            </a:r>
            <a:r>
              <a:rPr lang="en-US" i="1" dirty="0"/>
              <a:t>Journal of Chinese Linguistics.</a:t>
            </a:r>
            <a:r>
              <a:rPr lang="en-US" dirty="0"/>
              <a:t> 2: 159-171. </a:t>
            </a:r>
            <a:endParaRPr lang="zh-CN" altLang="en-US" dirty="0"/>
          </a:p>
          <a:p>
            <a:r>
              <a:rPr lang="en-US" dirty="0" err="1"/>
              <a:t>Dowsett</a:t>
            </a:r>
            <a:r>
              <a:rPr lang="en-US" dirty="0"/>
              <a:t>, G. (1986). Interaction in the semi-structured interview. In M. Emery (Ed.), </a:t>
            </a:r>
            <a:r>
              <a:rPr lang="en-US" i="1" dirty="0"/>
              <a:t>Qualitative research</a:t>
            </a:r>
            <a:r>
              <a:rPr lang="en-US" dirty="0"/>
              <a:t> (p. 50-56). Canberra: Australian Association of Adult Education. </a:t>
            </a:r>
            <a:endParaRPr lang="zh-CN" altLang="en-US" dirty="0"/>
          </a:p>
          <a:p>
            <a:r>
              <a:rPr lang="en-US" dirty="0"/>
              <a:t>Miracle, W.C. (1989). Tone Production of American Students of Chinese. </a:t>
            </a:r>
            <a:r>
              <a:rPr lang="en-US" i="1" dirty="0"/>
              <a:t>Applied Linguistics and Acquisition.</a:t>
            </a:r>
            <a:r>
              <a:rPr lang="en-US" dirty="0"/>
              <a:t>  25:43-60. </a:t>
            </a:r>
            <a:endParaRPr lang="zh-CN" altLang="en-US" dirty="0"/>
          </a:p>
          <a:p>
            <a:r>
              <a:rPr lang="en-US" dirty="0"/>
              <a:t>O’Malley, J.M., and </a:t>
            </a:r>
            <a:r>
              <a:rPr lang="en-US" dirty="0" err="1"/>
              <a:t>Chamot</a:t>
            </a:r>
            <a:r>
              <a:rPr lang="en-US" dirty="0"/>
              <a:t>, A.U. (1990) </a:t>
            </a:r>
            <a:r>
              <a:rPr lang="en-US" i="1" dirty="0"/>
              <a:t>Learning strategies in second language  acquisition.</a:t>
            </a:r>
            <a:r>
              <a:rPr lang="en-US" dirty="0"/>
              <a:t> Cambridge, New York: Cambridge University Press.  </a:t>
            </a:r>
            <a:endParaRPr lang="zh-CN" altLang="en-US" dirty="0"/>
          </a:p>
          <a:p>
            <a:r>
              <a:rPr lang="en-US" dirty="0"/>
              <a:t>Ross, C. (2001). Evaluating intermediate Chinese textbooks. Journal of the Chinese Language Teachers Association 36:1-22. </a:t>
            </a:r>
            <a:endParaRPr lang="zh-CN" altLang="en-US" dirty="0"/>
          </a:p>
          <a:p>
            <a:r>
              <a:rPr lang="en-US" dirty="0" err="1"/>
              <a:t>Shen</a:t>
            </a:r>
            <a:r>
              <a:rPr lang="en-US" dirty="0"/>
              <a:t>, </a:t>
            </a:r>
            <a:r>
              <a:rPr lang="en-US" dirty="0" err="1"/>
              <a:t>Xiaonan</a:t>
            </a:r>
            <a:r>
              <a:rPr lang="en-US" dirty="0"/>
              <a:t> Susan. (1989). Toward a register approach in teaching Mandarin tones.</a:t>
            </a:r>
            <a:endParaRPr lang="zh-CN" altLang="en-US" dirty="0"/>
          </a:p>
          <a:p>
            <a:r>
              <a:rPr lang="en-US" dirty="0"/>
              <a:t>Journal of the Chinese Language Teachers Association, 24, 27-47</a:t>
            </a:r>
            <a:endParaRPr lang="zh-CN" altLang="en-US" dirty="0"/>
          </a:p>
          <a:p>
            <a:r>
              <a:rPr lang="en-US" dirty="0"/>
              <a:t>Woo, W. (1976). A musical approach to tone teaching in Mandarin. Journal of the Chinese Language  Teachers Association, 2:96-102. </a:t>
            </a:r>
            <a:endParaRPr lang="zh-CN" altLang="en-US" dirty="0"/>
          </a:p>
          <a:p>
            <a:r>
              <a:rPr lang="en-US" dirty="0"/>
              <a:t>Xing, Z.Q. (2010). Current situation of Teaching Chinese as a Foreign Language and its teaching methodologies. Taiwan Journal of Chinese as a Second Language. 1:1-18</a:t>
            </a:r>
            <a:endParaRPr lang="zh-CN" altLang="en-US" dirty="0"/>
          </a:p>
          <a:p>
            <a:r>
              <a:rPr lang="en-US" dirty="0"/>
              <a:t>Zev, B.L. (1991). Two Innovations for Teaching Tones. Journal of the Chinese Language  Teachers Association, 3: 1-24. </a:t>
            </a:r>
            <a:endParaRPr lang="zh-CN" altLang="en-US" dirty="0"/>
          </a:p>
          <a:p>
            <a:r>
              <a:rPr lang="en-US" dirty="0"/>
              <a:t>Zhang, H.S. (2006). Mandarin can be taught in this way. (p.27). Beijing: Business Press. </a:t>
            </a:r>
            <a:endParaRPr lang="zh-CN" altLang="en-US" dirty="0"/>
          </a:p>
          <a:p>
            <a:r>
              <a:rPr lang="en-US" dirty="0" err="1"/>
              <a:t>Mirade</a:t>
            </a:r>
            <a:r>
              <a:rPr lang="en-US" dirty="0"/>
              <a:t>, W.C. (1989). Tone Production of American Students of Chinese: A Preliminary Acoustic Study. Journal of the Chinese Language Teachers Association, 25(3), 49-66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8824" y="648899"/>
            <a:ext cx="2594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Literature Review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7583"/>
            <a:ext cx="6597228" cy="49626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List of textbooks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00" y="1313847"/>
            <a:ext cx="6086878" cy="42668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2900" dirty="0"/>
              <a:t>Cornelius C.K. (2010). An Introduction to Speaking and Listening for Beginners. </a:t>
            </a:r>
            <a:r>
              <a:rPr lang="en-US" sz="2900" i="1" dirty="0"/>
              <a:t>Basic spoken Chinese.</a:t>
            </a:r>
            <a:r>
              <a:rPr lang="en-US" sz="2900" dirty="0"/>
              <a:t> Singapore: Berkeley Books </a:t>
            </a:r>
            <a:r>
              <a:rPr lang="en-US" sz="2900" dirty="0" err="1"/>
              <a:t>Pte.Ltd</a:t>
            </a:r>
            <a:r>
              <a:rPr lang="en-US" sz="2900" dirty="0"/>
              <a:t>.  </a:t>
            </a:r>
            <a:r>
              <a:rPr lang="en-US" sz="2900" i="1" dirty="0"/>
              <a:t> </a:t>
            </a:r>
            <a:endParaRPr lang="zh-CN" altLang="en-US" sz="2900" dirty="0"/>
          </a:p>
          <a:p>
            <a:r>
              <a:rPr lang="en-US" sz="2900" dirty="0"/>
              <a:t>Ta-</a:t>
            </a:r>
            <a:r>
              <a:rPr lang="en-US" sz="2900" dirty="0" err="1"/>
              <a:t>tuan</a:t>
            </a:r>
            <a:r>
              <a:rPr lang="en-US" sz="2900" dirty="0"/>
              <a:t> C. &amp; Perry L. &amp; </a:t>
            </a:r>
            <a:r>
              <a:rPr lang="en-US" sz="2900" dirty="0" err="1"/>
              <a:t>Yih-jian</a:t>
            </a:r>
            <a:r>
              <a:rPr lang="en-US" sz="2900" dirty="0"/>
              <a:t> T. &amp; </a:t>
            </a:r>
            <a:r>
              <a:rPr lang="en-US" sz="2900" dirty="0" err="1"/>
              <a:t>Hai-tao</a:t>
            </a:r>
            <a:r>
              <a:rPr lang="en-US" sz="2900" dirty="0"/>
              <a:t> T. (2007). </a:t>
            </a:r>
            <a:r>
              <a:rPr lang="en-US" sz="2900" i="1" dirty="0"/>
              <a:t>Chinese Primer. </a:t>
            </a:r>
            <a:r>
              <a:rPr lang="en-US" sz="2900" dirty="0"/>
              <a:t>New jersey: Princeton University Press. </a:t>
            </a:r>
            <a:endParaRPr lang="zh-CN" altLang="en-US" sz="2900" dirty="0"/>
          </a:p>
          <a:p>
            <a:r>
              <a:rPr lang="en-US" sz="2900" dirty="0"/>
              <a:t>Deng Y. &amp; </a:t>
            </a:r>
            <a:r>
              <a:rPr lang="en-US" sz="2900" dirty="0" err="1"/>
              <a:t>Xiong</a:t>
            </a:r>
            <a:r>
              <a:rPr lang="en-US" sz="2900" dirty="0"/>
              <a:t> Y. &amp; </a:t>
            </a:r>
            <a:r>
              <a:rPr lang="en-US" sz="2900" dirty="0" err="1"/>
              <a:t>Yanjiao</a:t>
            </a:r>
            <a:r>
              <a:rPr lang="en-US" sz="2900" dirty="0"/>
              <a:t> Z. &amp; Wei-de Q. (1987). Elementary Chinese Course for</a:t>
            </a:r>
            <a:r>
              <a:rPr lang="en-US" sz="2900" i="1" dirty="0"/>
              <a:t> Peking University Textbook.</a:t>
            </a:r>
            <a:r>
              <a:rPr lang="en-US" sz="2900" dirty="0"/>
              <a:t> Beijing: Peking University Press.</a:t>
            </a:r>
            <a:endParaRPr lang="zh-CN" altLang="en-US" sz="2900" dirty="0"/>
          </a:p>
          <a:p>
            <a:r>
              <a:rPr lang="en-US" sz="2900" dirty="0"/>
              <a:t>Parker P. &amp; Po-</a:t>
            </a:r>
            <a:r>
              <a:rPr lang="en-US" sz="2900" dirty="0" err="1"/>
              <a:t>fei</a:t>
            </a:r>
            <a:r>
              <a:rPr lang="en-US" sz="2900" dirty="0"/>
              <a:t> H. &amp; Hugh M. S. (1976). </a:t>
            </a:r>
            <a:r>
              <a:rPr lang="en-US" sz="2900" i="1" dirty="0"/>
              <a:t>Spoken Standard Chinese </a:t>
            </a:r>
            <a:r>
              <a:rPr lang="en-US" sz="2900" dirty="0"/>
              <a:t>. </a:t>
            </a:r>
            <a:r>
              <a:rPr lang="en-US" sz="2900" dirty="0" err="1"/>
              <a:t>Newyork</a:t>
            </a:r>
            <a:r>
              <a:rPr lang="en-US" sz="2900" dirty="0"/>
              <a:t>: Far eastern Publications.</a:t>
            </a:r>
            <a:endParaRPr lang="zh-CN" altLang="en-US" sz="2900" dirty="0"/>
          </a:p>
          <a:p>
            <a:r>
              <a:rPr lang="en-US" sz="2900" dirty="0"/>
              <a:t>Defense Language Institute. (2004) </a:t>
            </a:r>
            <a:r>
              <a:rPr lang="en-US" sz="2900" i="1" dirty="0"/>
              <a:t>Chinese Basic Program </a:t>
            </a:r>
            <a:r>
              <a:rPr lang="en-US" sz="2900" dirty="0"/>
              <a:t>US: Defense Language Institute Foreign Language Center Publication</a:t>
            </a:r>
            <a:endParaRPr lang="zh-CN" altLang="en-US" sz="2900" dirty="0"/>
          </a:p>
          <a:p>
            <a:r>
              <a:rPr lang="en-US" sz="2900" dirty="0" err="1"/>
              <a:t>Jian-yi</a:t>
            </a:r>
            <a:r>
              <a:rPr lang="en-US" sz="2900" dirty="0"/>
              <a:t> L. (2002). </a:t>
            </a:r>
            <a:r>
              <a:rPr lang="en-US" sz="2900" i="1" dirty="0"/>
              <a:t>Chinese for Beginners.</a:t>
            </a:r>
            <a:r>
              <a:rPr lang="en-US" sz="2900" dirty="0"/>
              <a:t> Beijing: Beijing Language &amp; Culture University Press. </a:t>
            </a:r>
            <a:endParaRPr lang="zh-CN" altLang="en-US" sz="2900" dirty="0"/>
          </a:p>
          <a:p>
            <a:r>
              <a:rPr lang="en-US" sz="2900" dirty="0" err="1"/>
              <a:t>Minru</a:t>
            </a:r>
            <a:r>
              <a:rPr lang="en-US" sz="2900" dirty="0"/>
              <a:t> L. (2004) </a:t>
            </a:r>
            <a:r>
              <a:rPr lang="en-US" sz="2900" i="1" dirty="0"/>
              <a:t>Chinese: Communicating in the Culture. </a:t>
            </a:r>
            <a:r>
              <a:rPr lang="en-US" sz="2900" dirty="0"/>
              <a:t>Ohio: Foreign Language Publications.</a:t>
            </a:r>
            <a:endParaRPr lang="zh-CN" altLang="en-US" sz="2900" dirty="0"/>
          </a:p>
          <a:p>
            <a:r>
              <a:rPr lang="en-US" sz="2900" dirty="0"/>
              <a:t>Xiao-</a:t>
            </a:r>
            <a:r>
              <a:rPr lang="en-US" sz="2900" dirty="0" err="1"/>
              <a:t>hui</a:t>
            </a:r>
            <a:r>
              <a:rPr lang="en-US" sz="2900" dirty="0"/>
              <a:t> Z. (2005). </a:t>
            </a:r>
            <a:r>
              <a:rPr lang="en-US" sz="2900" i="1" dirty="0"/>
              <a:t>Chinese for Managers: Phonetics.  </a:t>
            </a:r>
            <a:r>
              <a:rPr lang="en-US" sz="2900" dirty="0"/>
              <a:t>Beijing: Foreign Language and Education Publications. </a:t>
            </a:r>
            <a:endParaRPr lang="zh-CN" altLang="en-US" sz="2900" dirty="0"/>
          </a:p>
          <a:p>
            <a:r>
              <a:rPr lang="en-US" sz="2900" dirty="0"/>
              <a:t>Tao-</a:t>
            </a:r>
            <a:r>
              <a:rPr lang="en-US" sz="2900" dirty="0" err="1"/>
              <a:t>chung</a:t>
            </a:r>
            <a:r>
              <a:rPr lang="en-US" sz="2900" dirty="0"/>
              <a:t> Y. </a:t>
            </a:r>
            <a:r>
              <a:rPr lang="en-US" sz="2900" dirty="0" err="1"/>
              <a:t>Yuehua</a:t>
            </a:r>
            <a:r>
              <a:rPr lang="en-US" sz="2900" dirty="0"/>
              <a:t>. L. (2005). </a:t>
            </a:r>
            <a:r>
              <a:rPr lang="en-US" sz="2900" i="1" dirty="0"/>
              <a:t>Integrated Chinese.</a:t>
            </a:r>
            <a:r>
              <a:rPr lang="en-US" sz="2900" dirty="0"/>
              <a:t> MA: Cheng &amp; </a:t>
            </a:r>
            <a:r>
              <a:rPr lang="en-US" sz="2900" dirty="0" err="1"/>
              <a:t>Tsui</a:t>
            </a:r>
            <a:r>
              <a:rPr lang="en-US" sz="2900" dirty="0"/>
              <a:t> Company, Inc.  </a:t>
            </a:r>
            <a:endParaRPr lang="zh-CN" altLang="en-US" sz="2900" dirty="0"/>
          </a:p>
          <a:p>
            <a:r>
              <a:rPr lang="en-US" sz="2900" dirty="0" err="1"/>
              <a:t>Zheng-zheng</a:t>
            </a:r>
            <a:r>
              <a:rPr lang="en-US" sz="2900" dirty="0"/>
              <a:t> H. &amp; </a:t>
            </a:r>
            <a:r>
              <a:rPr lang="en-US" sz="2900" dirty="0" err="1"/>
              <a:t>Yongshou</a:t>
            </a:r>
            <a:r>
              <a:rPr lang="en-US" sz="2900" dirty="0"/>
              <a:t> D. &amp; </a:t>
            </a:r>
            <a:r>
              <a:rPr lang="en-US" sz="2900" dirty="0" err="1"/>
              <a:t>Lanuyn</a:t>
            </a:r>
            <a:r>
              <a:rPr lang="en-US" sz="2900" dirty="0"/>
              <a:t> L. (1986). </a:t>
            </a:r>
            <a:r>
              <a:rPr lang="en-US" sz="2900" i="1" dirty="0"/>
              <a:t>Chinese for Today.</a:t>
            </a:r>
            <a:r>
              <a:rPr lang="en-US" sz="2900" dirty="0"/>
              <a:t> </a:t>
            </a:r>
            <a:r>
              <a:rPr lang="en-US" sz="2900" dirty="0" err="1"/>
              <a:t>Hongkong</a:t>
            </a:r>
            <a:r>
              <a:rPr lang="en-US" sz="2900" dirty="0"/>
              <a:t>: The Commercial Press Ltd. </a:t>
            </a:r>
            <a:endParaRPr lang="zh-CN" altLang="en-US" sz="2900" dirty="0"/>
          </a:p>
          <a:p>
            <a:r>
              <a:rPr lang="en-US" sz="2900" dirty="0" err="1"/>
              <a:t>Xun</a:t>
            </a:r>
            <a:r>
              <a:rPr lang="en-US" sz="2900" dirty="0"/>
              <a:t> L. (2004). </a:t>
            </a:r>
            <a:r>
              <a:rPr lang="en-US" sz="2900" i="1" dirty="0"/>
              <a:t>New Practical Chinese Reader.</a:t>
            </a:r>
            <a:r>
              <a:rPr lang="en-US" sz="2900" dirty="0"/>
              <a:t> Beijing: Beijing Language &amp; Culture University Press. </a:t>
            </a:r>
            <a:endParaRPr lang="zh-CN" altLang="en-US" sz="2900" dirty="0"/>
          </a:p>
          <a:p>
            <a:r>
              <a:rPr lang="en-US" sz="2900" dirty="0" err="1"/>
              <a:t>Jiaying</a:t>
            </a:r>
            <a:r>
              <a:rPr lang="en-US" sz="2900" dirty="0"/>
              <a:t> H. &amp; </a:t>
            </a:r>
            <a:r>
              <a:rPr lang="en-US" sz="2900" dirty="0" err="1"/>
              <a:t>Lanting</a:t>
            </a:r>
            <a:r>
              <a:rPr lang="en-US" sz="2900" dirty="0"/>
              <a:t> X. (2009). </a:t>
            </a:r>
            <a:r>
              <a:rPr lang="en-US" sz="2900" i="1" dirty="0" err="1"/>
              <a:t>Huanyin</a:t>
            </a:r>
            <a:r>
              <a:rPr lang="en-US" sz="2900" i="1" dirty="0"/>
              <a:t>.</a:t>
            </a:r>
            <a:r>
              <a:rPr lang="en-US" sz="2900" dirty="0"/>
              <a:t> MA: Cheng &amp; </a:t>
            </a:r>
            <a:r>
              <a:rPr lang="en-US" sz="2900" dirty="0" err="1"/>
              <a:t>Tsui</a:t>
            </a:r>
            <a:r>
              <a:rPr lang="en-US" sz="2900" dirty="0"/>
              <a:t> Company, Inc. </a:t>
            </a:r>
            <a:endParaRPr lang="zh-CN" altLang="en-US" sz="2900" dirty="0"/>
          </a:p>
          <a:p>
            <a:r>
              <a:rPr lang="en-US" sz="2900" dirty="0"/>
              <a:t> Claudia R. &amp; </a:t>
            </a:r>
            <a:r>
              <a:rPr lang="en-US" sz="2900" dirty="0" err="1"/>
              <a:t>Baozhang</a:t>
            </a:r>
            <a:r>
              <a:rPr lang="en-US" sz="2900" dirty="0"/>
              <a:t> H. &amp; Pei-Chia C. &amp; </a:t>
            </a:r>
            <a:r>
              <a:rPr lang="en-US" sz="2900" dirty="0" err="1"/>
              <a:t>Yeh</a:t>
            </a:r>
            <a:r>
              <a:rPr lang="en-US" sz="2900" dirty="0"/>
              <a:t> Y. (2010). </a:t>
            </a:r>
            <a:r>
              <a:rPr lang="en-US" sz="2900" i="1" dirty="0"/>
              <a:t>The </a:t>
            </a:r>
            <a:r>
              <a:rPr lang="en-US" sz="2900" i="1" dirty="0" err="1"/>
              <a:t>Routledge</a:t>
            </a:r>
            <a:r>
              <a:rPr lang="en-US" sz="2900" i="1" dirty="0"/>
              <a:t> Course in Modern Mandarin Chinese. </a:t>
            </a:r>
            <a:r>
              <a:rPr lang="en-US" sz="2900" dirty="0"/>
              <a:t>New York: </a:t>
            </a:r>
            <a:r>
              <a:rPr lang="en-US" sz="2900" dirty="0" err="1"/>
              <a:t>Routledge</a:t>
            </a:r>
            <a:r>
              <a:rPr lang="en-US" sz="2900" dirty="0"/>
              <a:t>. </a:t>
            </a:r>
            <a:endParaRPr lang="zh-CN" alt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1663777" cy="4853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Interviews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081" y="2704332"/>
            <a:ext cx="6097825" cy="24306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/>
              <a:t>Semi-structured  </a:t>
            </a:r>
            <a:r>
              <a:rPr lang="en-US" sz="1900" dirty="0" smtClean="0"/>
              <a:t>(25-30 </a:t>
            </a:r>
            <a:r>
              <a:rPr lang="en-US" sz="1900" dirty="0" err="1" smtClean="0"/>
              <a:t>mins</a:t>
            </a:r>
            <a:r>
              <a:rPr lang="en-US" sz="1900" dirty="0" smtClean="0"/>
              <a:t>)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Sample questions:</a:t>
            </a:r>
          </a:p>
          <a:p>
            <a:r>
              <a:rPr lang="en-US" sz="1700" dirty="0" smtClean="0"/>
              <a:t>What </a:t>
            </a:r>
            <a:r>
              <a:rPr lang="en-US" sz="1700" dirty="0"/>
              <a:t>do you think are the causes for the difficulties in learning tones? </a:t>
            </a:r>
            <a:endParaRPr lang="en-US" sz="1700" dirty="0"/>
          </a:p>
          <a:p>
            <a:r>
              <a:rPr lang="en-US" sz="1700" dirty="0" smtClean="0"/>
              <a:t>What </a:t>
            </a:r>
            <a:r>
              <a:rPr lang="en-US" sz="1700" dirty="0"/>
              <a:t>are some strategies or methods that you have been exposed to in or </a:t>
            </a:r>
            <a:r>
              <a:rPr lang="en-US" sz="1700" dirty="0" smtClean="0"/>
              <a:t>after class</a:t>
            </a:r>
            <a:r>
              <a:rPr lang="en-US" sz="1700" dirty="0"/>
              <a:t>?</a:t>
            </a:r>
            <a:endParaRPr lang="zh-CN" altLang="en-US" sz="1700" dirty="0"/>
          </a:p>
          <a:p>
            <a:r>
              <a:rPr lang="en-US" sz="1700" dirty="0"/>
              <a:t>What are the strategies that you think very effective based on your own teaching/learning experience? </a:t>
            </a:r>
          </a:p>
          <a:p>
            <a:pPr marL="0" indent="0">
              <a:buNone/>
            </a:pPr>
            <a:endParaRPr lang="en-US" sz="1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95023" y="1546693"/>
            <a:ext cx="54081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Interviewees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Two</a:t>
            </a:r>
            <a:r>
              <a:rPr lang="en-US" dirty="0" smtClean="0"/>
              <a:t> instructor</a:t>
            </a:r>
            <a:r>
              <a:rPr lang="en-US" altLang="zh-CN" dirty="0" smtClean="0"/>
              <a:t>s</a:t>
            </a:r>
            <a:r>
              <a:rPr lang="en-US" dirty="0" smtClean="0"/>
              <a:t>  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 smtClean="0"/>
              <a:t>“good </a:t>
            </a:r>
            <a:r>
              <a:rPr lang="en-US" dirty="0" smtClean="0"/>
              <a:t>learners”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1676</TotalTime>
  <Words>1072</Words>
  <Application>Microsoft Macintosh PowerPoint</Application>
  <PresentationFormat>On-screen Show (4:3)</PresentationFormat>
  <Paragraphs>121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An Investigation on Chinese Tone Learning Strategies 中文声调学习策略研究</vt:lpstr>
      <vt:lpstr>Tones in Mandarin</vt:lpstr>
      <vt:lpstr>What are the tones in Chinese? </vt:lpstr>
      <vt:lpstr>What is Learning Strategy?</vt:lpstr>
      <vt:lpstr>Why this topic? 为什么研究声调？</vt:lpstr>
      <vt:lpstr>Research Procedure </vt:lpstr>
      <vt:lpstr>PowerPoint Presentation</vt:lpstr>
      <vt:lpstr>List of textbooks</vt:lpstr>
      <vt:lpstr>Interviews</vt:lpstr>
      <vt:lpstr>PowerPoint Presentation</vt:lpstr>
      <vt:lpstr>PowerPoint Presentation</vt:lpstr>
      <vt:lpstr>Learner Training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Foreign Learners’ Awareness of Tone-learning Strategies 非母语中文学习者对声调学习策略的认识</dc:title>
  <dc:creator>Mac OS X</dc:creator>
  <cp:lastModifiedBy>Mac OS X</cp:lastModifiedBy>
  <cp:revision>49</cp:revision>
  <dcterms:created xsi:type="dcterms:W3CDTF">2011-11-21T00:26:52Z</dcterms:created>
  <dcterms:modified xsi:type="dcterms:W3CDTF">2012-03-10T16:50:28Z</dcterms:modified>
</cp:coreProperties>
</file>